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11535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3300" b="1">
                <a:solidFill>
                  <a:srgbClr val="1A2332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148840"/>
            <a:ext cx="2556433" cy="141732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2148840"/>
            <a:ext cx="2556433" cy="4114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2331720"/>
            <a:ext cx="2227249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sz="2100" b="1">
                <a:solidFill>
                  <a:srgbClr val="1F3A5F"/>
                </a:solidFill>
                <a:latin typeface="Noto Sans CJK SC"/>
                <a:ea typeface="Noto Sans CJK SC"/>
              </a:rPr>
              <a:t>25 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事项总数
厦万一期 22 项 · 福州 3 项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5113" y="2148840"/>
            <a:ext cx="2556433" cy="141732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25113" y="2148840"/>
            <a:ext cx="2556433" cy="4114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89705" y="2331720"/>
            <a:ext cx="2227249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sz="2100" b="1">
                <a:solidFill>
                  <a:srgbClr val="1F3A5F"/>
                </a:solidFill>
                <a:latin typeface="Noto Sans CJK SC"/>
                <a:ea typeface="Noto Sans CJK SC"/>
              </a:rPr>
              <a:t>27,937.1 万元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立项金额合计（不含税）
20 项有立项金额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147" y="2148840"/>
            <a:ext cx="2556433" cy="141732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147" y="2148840"/>
            <a:ext cx="2556433" cy="4114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4739" y="2331720"/>
            <a:ext cx="2227249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sz="2100" b="1">
                <a:solidFill>
                  <a:srgbClr val="1F3A5F"/>
                </a:solidFill>
                <a:latin typeface="Noto Sans CJK SC"/>
                <a:ea typeface="Noto Sans CJK SC"/>
              </a:rPr>
              <a:t>78,897㎡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三类设计面积合计
建筑 / 景观 / 幕墙分专业构成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95181" y="2148840"/>
            <a:ext cx="2556433" cy="141732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995181" y="2148840"/>
            <a:ext cx="2556433" cy="4114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59773" y="2331720"/>
            <a:ext cx="2227249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</a:pPr>
            <a:r>
              <a:rPr sz="2100" b="1">
                <a:solidFill>
                  <a:srgbClr val="1F3A5F"/>
                </a:solidFill>
                <a:latin typeface="Noto Sans CJK SC"/>
                <a:ea typeface="Noto Sans CJK SC"/>
              </a:rPr>
              <a:t>1 + 2 项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已开业 1 项 · 施工中 2 项
已启动 5 项 · 立项 3 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977639"/>
            <a:ext cx="10911535" cy="2103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/>
          <a:p>
            <a:pPr>
              <a:lnSpc>
                <a:spcPct val="115000"/>
              </a:lnSpc>
              <a:spcAft>
                <a:spcPts val="800"/>
              </a:spcAft>
            </a:pPr>
            <a:r>
              <a:rPr sz="1450" b="0">
                <a:solidFill>
                  <a:srgbClr val="1A2332"/>
                </a:solidFill>
                <a:latin typeface="Noto Sans CJK SC"/>
                <a:ea typeface="Noto Sans CJK SC"/>
              </a:rPr>
              <a:t>本期共 25 项改造事项，以厦门万象城一期为主体（22 项），福州万象城 3 项。各事项进度不一：1 项已开业，2 项施工中，5 项已启动，3 项已立项，13 项处于预立项，1 项处于前期。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0">
                <a:solidFill>
                  <a:srgbClr val="1A2332"/>
                </a:solidFill>
                <a:latin typeface="Noto Sans CJK SC"/>
                <a:ea typeface="Noto Sans CJK SC"/>
              </a:rPr>
              <a:t>从投入结构看，已明确立项金额的 20 项合计 27,937.1 万元（不含税）；三类设计面积合计 78,897㎡。其中投资额较大的两项是 L2-HM&amp;COS 低效店铺改造（13,959 万元）和影院+屋顶花园改造（3,809.9 万元），两项合计约占六成；其余事项均在 1,300 万元以下。按计划立项年份：2026 年 10 项、2027 年 12 项、2028 年 1 项、2025 年 1 项，另有 1 项（VIP停车位改造）计划立项年份未定。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1 页 / 共 6 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115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面积构成与立项金额构成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795528"/>
            <a:ext cx="10911535" cy="18288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3484778" cy="114300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051560"/>
            <a:ext cx="3484778" cy="4114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1" y="1207008"/>
            <a:ext cx="3155594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建筑面积 · 8 项</a:t>
            </a:r>
          </a:p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38,331 ㎡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占设计面积合计 48.6%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3458" y="1051560"/>
            <a:ext cx="3484778" cy="114300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53458" y="1051560"/>
            <a:ext cx="3484778" cy="41148"/>
          </a:xfrm>
          <a:prstGeom prst="rect">
            <a:avLst/>
          </a:prstGeom>
          <a:solidFill>
            <a:srgbClr val="2F6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18050" y="1207008"/>
            <a:ext cx="3155594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景观面积 · 8 项</a:t>
            </a:r>
          </a:p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2000" b="1">
                <a:solidFill>
                  <a:srgbClr val="2F6F4E"/>
                </a:solidFill>
                <a:latin typeface="Noto Sans CJK SC"/>
                <a:ea typeface="Noto Sans CJK SC"/>
              </a:rPr>
              <a:t>29,923 ㎡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占设计面积合计 37.9%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6836" y="1051560"/>
            <a:ext cx="3484778" cy="1143000"/>
          </a:xfrm>
          <a:prstGeom prst="rect">
            <a:avLst/>
          </a:prstGeom>
          <a:noFill/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66836" y="1051560"/>
            <a:ext cx="3484778" cy="41148"/>
          </a:xfrm>
          <a:prstGeom prst="rect">
            <a:avLst/>
          </a:prstGeom>
          <a:solidFill>
            <a:srgbClr val="3B82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31428" y="1207008"/>
            <a:ext cx="3155594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幕墙面积 · 3 项</a:t>
            </a:r>
          </a:p>
          <a:p>
            <a:pPr>
              <a:lnSpc>
                <a:spcPct val="115000"/>
              </a:lnSpc>
              <a:spcAft>
                <a:spcPts val="200"/>
              </a:spcAft>
            </a:pPr>
            <a:r>
              <a:rPr sz="2000" b="1">
                <a:solidFill>
                  <a:srgbClr val="3B82C4"/>
                </a:solidFill>
                <a:latin typeface="Noto Sans CJK SC"/>
                <a:ea typeface="Noto Sans CJK SC"/>
              </a:rPr>
              <a:t>10,643 ㎡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占设计面积合计 13.5%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4231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500" b="1">
                <a:solidFill>
                  <a:srgbClr val="1F3A5F"/>
                </a:solidFill>
                <a:latin typeface="Noto Sans CJK SC"/>
                <a:ea typeface="Noto Sans CJK SC"/>
              </a:rPr>
              <a:t>立项金额构成（按当前阶段划分）</a:t>
            </a:r>
          </a:p>
        </p:txBody>
      </p:sp>
      <p:pic>
        <p:nvPicPr>
          <p:cNvPr id="14" name="Picture 13" descr="p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834640"/>
            <a:ext cx="2834640" cy="2834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663440" y="3154680"/>
            <a:ext cx="164592" cy="164592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956048" y="3035808"/>
            <a:ext cx="65836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1A2332"/>
                </a:solidFill>
                <a:latin typeface="Noto Sans CJK SC"/>
                <a:ea typeface="Noto Sans CJK SC"/>
              </a:rPr>
              <a:t>已立项 5,589.2 万元 · 占 20.0%</a:t>
            </a:r>
            <a:r>
              <a:rPr sz="1450" b="0">
                <a:solidFill>
                  <a:srgbClr val="1A2332"/>
                </a:solidFill>
                <a:latin typeface="Noto Sans CJK SC"/>
                <a:ea typeface="Noto Sans CJK SC"/>
              </a:rPr>
              <a:t>（10 项有金额）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63440" y="3794760"/>
            <a:ext cx="164592" cy="164592"/>
          </a:xfrm>
          <a:prstGeom prst="rect">
            <a:avLst/>
          </a:prstGeom>
          <a:solidFill>
            <a:srgbClr val="C3CEDE"/>
          </a:solidFill>
          <a:ln w="9525">
            <a:solidFill>
              <a:srgbClr val="C3CE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56048" y="3675887"/>
            <a:ext cx="658368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1A2332"/>
                </a:solidFill>
                <a:latin typeface="Noto Sans CJK SC"/>
                <a:ea typeface="Noto Sans CJK SC"/>
              </a:rPr>
              <a:t>未立项 22,347.9 万元 · 占 80.0%</a:t>
            </a:r>
            <a:r>
              <a:rPr sz="1450" b="0">
                <a:solidFill>
                  <a:srgbClr val="1A2332"/>
                </a:solidFill>
                <a:latin typeface="Noto Sans CJK SC"/>
                <a:ea typeface="Noto Sans CJK SC"/>
              </a:rPr>
              <a:t>（10 项有金额）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4434840"/>
            <a:ext cx="68580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0">
                <a:solidFill>
                  <a:srgbClr val="5B6B82"/>
                </a:solidFill>
                <a:latin typeface="Noto Sans CJK SC"/>
                <a:ea typeface="Noto Sans CJK SC"/>
              </a:rPr>
              <a:t>划分口径：已立项＝当前阶段为已开业 / 施工中 / 已启动 / 立项的事项；未立项＝当前阶段为预立项 / 前期的事项。金额为立项金额（不含税），合计 27,937.1 万元，无立项金额的 5 项未计入。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2 页 / 共 6 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115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阶段分布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795528"/>
            <a:ext cx="10911535" cy="18288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097280"/>
          <a:ext cx="10911535" cy="256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360"/>
                <a:gridCol w="1005840"/>
                <a:gridCol w="8168335"/>
              </a:tblGrid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2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阶段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2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数量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2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代表事项与状态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已开业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1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二期连接 — 已于 2026/05/29 开业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施工中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2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B1-谢谢低效店铺、景观-人车分流 — B1 已移交租户装修，预计 11 月 15 日开业；人车分流合同签订完成，正在办理进场手续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已启动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5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福州室外景观提升改造、福万会员中心改造、西区改造、室内灯光导视改造、幕墙①-西区外街幕墙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立项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3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景观-①西外、景观-②西内、景观-②北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预立项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13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影院+屋顶花园、L2-HM&amp;COS、景观东/南等，目标多在 2028 年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前期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1 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2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福州万象城B1动线优化 — 商业牵头启动整体预立项报告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3 页 / 共 6 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115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总体判断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795528"/>
            <a:ext cx="10911535" cy="18288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097280"/>
            <a:ext cx="10911535" cy="5120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1600"/>
              </a:spcAft>
            </a:pPr>
            <a:r>
              <a:rPr sz="1500" b="1">
                <a:solidFill>
                  <a:srgbClr val="1A2332"/>
                </a:solidFill>
                <a:latin typeface="Noto Sans CJK SC"/>
                <a:ea typeface="Noto Sans CJK SC"/>
              </a:rPr>
              <a:t>• 近期推进：</a:t>
            </a:r>
            <a:r>
              <a:rPr sz="1500" b="0">
                <a:solidFill>
                  <a:srgbClr val="1A2332"/>
                </a:solidFill>
                <a:latin typeface="Noto Sans CJK SC"/>
                <a:ea typeface="Noto Sans CJK SC"/>
              </a:rPr>
              <a:t>B1-谢谢低效店铺和景观-人车分流两项正在施工：B1 已移交租户装修，预计 11 月 15 日开业，较原计划提前 45 天；人车分流合同签订完成，施工单位正在办理进场手续。福州两项已启动事项也在同步推进。</a:t>
            </a:r>
          </a:p>
          <a:p>
            <a:pPr>
              <a:lnSpc>
                <a:spcPct val="130000"/>
              </a:lnSpc>
              <a:spcAft>
                <a:spcPts val="1600"/>
              </a:spcAft>
            </a:pPr>
            <a:r>
              <a:rPr sz="1500" b="1">
                <a:solidFill>
                  <a:srgbClr val="1A2332"/>
                </a:solidFill>
                <a:latin typeface="Noto Sans CJK SC"/>
                <a:ea typeface="Noto Sans CJK SC"/>
              </a:rPr>
              <a:t>• 中期设计：</a:t>
            </a:r>
            <a:r>
              <a:rPr sz="1500" b="0">
                <a:solidFill>
                  <a:srgbClr val="1A2332"/>
                </a:solidFill>
                <a:latin typeface="Noto Sans CJK SC"/>
                <a:ea typeface="Noto Sans CJK SC"/>
              </a:rPr>
              <a:t>仍在立项和预立项阶段的景观事项（景观-①西外、景观-②西内、景观-②北等）的主要工作是继续完善设计方案、推进招标和定标；西区改造、室内灯光导视改造和幕墙①-西区外街幕墙已进入已启动阶段，正在推进设计和招标。能否按计划推进，取决于 10-11 月方案定稿与定标进度。</a:t>
            </a:r>
          </a:p>
          <a:p>
            <a:pPr>
              <a:lnSpc>
                <a:spcPct val="130000"/>
              </a:lnSpc>
              <a:spcAft>
                <a:spcPts val="1600"/>
              </a:spcAft>
            </a:pPr>
            <a:r>
              <a:rPr sz="1500" b="1">
                <a:solidFill>
                  <a:srgbClr val="1A2332"/>
                </a:solidFill>
                <a:latin typeface="Noto Sans CJK SC"/>
                <a:ea typeface="Noto Sans CJK SC"/>
              </a:rPr>
              <a:t>• 远期规划：</a:t>
            </a:r>
            <a:r>
              <a:rPr sz="1500" b="0">
                <a:solidFill>
                  <a:srgbClr val="1A2332"/>
                </a:solidFill>
                <a:latin typeface="Noto Sans CJK SC"/>
                <a:ea typeface="Noto Sans CJK SC"/>
              </a:rPr>
              <a:t>预立项 13 项中，其中投资额较大的是 L2-HM&amp;COS（13,959 万元）和影院+屋顶花园（3,809.9 万元），其余单项均在 1,300 万元以下；相关事项需根据方案的完善情况继续再明确开业计划。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4 页 / 共 6 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115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分项进展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795528"/>
            <a:ext cx="10911535" cy="18288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051560"/>
            <a:ext cx="1091153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1F3A5F"/>
                </a:solidFill>
                <a:latin typeface="Noto Sans CJK SC"/>
                <a:ea typeface="Noto Sans CJK SC"/>
              </a:rPr>
              <a:t>1. 施工与临近开业 — 进展最快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35608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B1-谢谢低效店铺（厦万一期 · 施工中）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消防验收已完成，9 月 25 日移交租户装修，租户基层安装基本完成，预计 11 月 15 日开业（较原计划提前 45 天）。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84248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景观-人车分流（厦万一期 · 施工中）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合同签订完成，施工单位办理进场手续，预计 20 日进场，月底完成 100 个花箱修复及摆放。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532888"/>
            <a:ext cx="1091153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1F3A5F"/>
                </a:solidFill>
                <a:latin typeface="Noto Sans CJK SC"/>
                <a:ea typeface="Noto Sans CJK SC"/>
              </a:rPr>
              <a:t>2. 设计和招标正在推进 — 已启动与立项事项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16936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西区改造（厦万一期 · 已启动 · 927 万元 / 3,820㎡）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内控 10 月 30 日方案 100%，含西区广场内街立面 + LED 屏幕概念 100%；计划本周上线考核版计划。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65576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景观-②北（厦万一期 · 由预立项升至立项 · 751.18 万元 / 5,825㎡）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立项完成，开业目标由 2028/06/30 提前至 2027/11/29；设计定标延期，预计 10 月底启动。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014215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室内灯光导视改造（厦万一期 · 已启动）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合同清单编制完成，准备发标，计划 11 月定标；具体开工日期结合物业店庆活动安排确定。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562855"/>
            <a:ext cx="1091153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450" b="1">
                <a:solidFill>
                  <a:srgbClr val="1F3A5F"/>
                </a:solidFill>
                <a:latin typeface="Noto Sans CJK SC"/>
                <a:ea typeface="Noto Sans CJK SC"/>
              </a:rPr>
              <a:t>3. 福州万象城 — 两项已启动、一项前期（新增）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946903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室外景观提升改造（已启动 · 立项 80 万元 / 600㎡）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两版方案 — 方案 1 约 150 万元、方案 2 预计 200 万元；正做进场前准备，部分合同金额未确认，需尽快确定方案和合同金额。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495543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福万会员中心改造（已启动 · 802 万元 / 388㎡）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设计单位合同签订完成，内控 10 月完成概念方案，总控 11 月 15 日完成概念；可以开始联系和筛选施工单位。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044183"/>
            <a:ext cx="10774375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sz="1250" b="1">
                <a:solidFill>
                  <a:srgbClr val="1A2332"/>
                </a:solidFill>
                <a:latin typeface="Noto Sans CJK SC"/>
                <a:ea typeface="Noto Sans CJK SC"/>
              </a:rPr>
              <a:t>福州万象城B1动线优化（新增 · 前期 · 计划 2027 年立项 · 暂无立项金额）  </a:t>
            </a:r>
            <a:r>
              <a:rPr sz="1250" b="0">
                <a:solidFill>
                  <a:srgbClr val="1A2332"/>
                </a:solidFill>
                <a:latin typeface="Noto Sans CJK SC"/>
                <a:ea typeface="Noto Sans CJK SC"/>
              </a:rPr>
              <a:t>商业牵头启动整体预立项报告，申请部分设计费用启动研究。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5 页 / 共 6 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1153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2000" b="1">
                <a:solidFill>
                  <a:srgbClr val="1F3A5F"/>
                </a:solidFill>
                <a:latin typeface="Noto Sans CJK SC"/>
                <a:ea typeface="Noto Sans CJK SC"/>
              </a:rPr>
              <a:t>风险与建议处置方案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795528"/>
            <a:ext cx="10911535" cy="18288"/>
          </a:xfrm>
          <a:prstGeom prst="rect">
            <a:avLst/>
          </a:prstGeom>
          <a:solidFill>
            <a:srgbClr val="1F3A5F"/>
          </a:solidFill>
          <a:ln w="9525">
            <a:solidFill>
              <a:srgbClr val="1F3A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051560"/>
          <a:ext cx="10911535" cy="4151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760"/>
                <a:gridCol w="4480560"/>
                <a:gridCol w="3779215"/>
              </a:tblGrid>
              <a:tr h="32004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1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风险 / 问题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1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涉及事项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1" sz="1150">
                          <a:solidFill>
                            <a:srgbClr val="1F3A5F"/>
                          </a:solidFill>
                          <a:latin typeface="Noto Sans CJK SC"/>
                          <a:ea typeface="Noto Sans CJK SC"/>
                        </a:rPr>
                        <a:t>建议处置方案</a:t>
                      </a:r>
                    </a:p>
                  </a:txBody>
                  <a:tcPr marL="73152" marR="73152" marT="27432" marB="27432">
                    <a:solidFill>
                      <a:srgbClr val="EEF2F7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1. 景观设计定标延期</a:t>
                      </a: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
景观系列多项定标延期，预计 10 月底启动设计，是目前影响范围最大的进度问题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景观-①西外、②西内、②北、③东、④南、屋顶花园等多项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关注、跟进总部集采单位定标进度，尽快启动设计，避免影响已立项部分的景观工程实施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2. 投资额较大的事项仍处预立项</a:t>
                      </a: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
开业计划尚待方案完善后明确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其中投资额较大的两项：L2-HM&amp;COS 13,959 万元、影院+屋顶花园 3,809.9 万元（18,416㎡）；其余均在 1,300 万元以下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近期先继续完善方案，并向总部汇报沟通（计划下周约总部汇报）；根据方案完善情况继续明确开业计划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3. 个别事项尚未启动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卫生间升级改造暂未启动；VIP 停车-B 座考虑套用二期设计、暂未启动设计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明确启动时间和设计做法；VIP 停车与影院一同立项、一起实施的安排需尽早确定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4. 景观部分合同金额未确认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福州室外景观提升改造两版方案已形成（方案 1 约 150 万元、方案 2 预计 200 万元），部分合同金额未确认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尽快确认方案版本并确定合同金额，避免进场后发生变更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5. 灯光导视开工与店庆时间协调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室内灯光导视改造计划 11 月定标，开工日期需结合物业店庆活动安排确定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b="0" sz="1150">
                          <a:solidFill>
                            <a:srgbClr val="1A2332"/>
                          </a:solidFill>
                          <a:latin typeface="Noto Sans CJK SC"/>
                          <a:ea typeface="Noto Sans CJK SC"/>
                        </a:rPr>
                        <a:t>提前与运营部门商量施工时间，排定开工时间，避开店庆高峰</a:t>
                      </a:r>
                    </a:p>
                  </a:txBody>
                  <a:tcPr marL="73152" marR="73152" marT="27432" marB="27432">
                    <a:solidFill>
                      <a:srgbClr val="FFFFFF"/>
                    </a:solidFill>
                    <a:tcBdr>
                      <a:top>
                        <a:ln w="9525">
                          <a:solidFill>
                            <a:srgbClr val="D8DEE8"/>
                          </a:solidFill>
                        </a:ln>
                      </a:top>
                      <a:left>
                        <a:ln w="9525">
                          <a:solidFill>
                            <a:srgbClr val="D8DEE8"/>
                          </a:solidFill>
                        </a:ln>
                      </a:left>
                      <a:bottom>
                        <a:ln w="9525">
                          <a:solidFill>
                            <a:srgbClr val="D8DEE8"/>
                          </a:solidFill>
                        </a:ln>
                      </a:bottom>
                      <a:right>
                        <a:ln w="9525">
                          <a:solidFill>
                            <a:srgbClr val="D8DEE8"/>
                          </a:solidFill>
                        </a:ln>
                      </a:right>
                    </a:tcBdr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120640"/>
            <a:ext cx="10911535" cy="731520"/>
          </a:xfrm>
          <a:prstGeom prst="rect">
            <a:avLst/>
          </a:prstGeom>
          <a:solidFill>
            <a:srgbClr val="F1F5F9"/>
          </a:solidFill>
          <a:ln w="9525">
            <a:solidFill>
              <a:srgbClr val="F1F5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5230368"/>
            <a:ext cx="105457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1150" b="1">
                <a:solidFill>
                  <a:srgbClr val="1A2332"/>
                </a:solidFill>
                <a:latin typeface="Noto Sans CJK SC"/>
                <a:ea typeface="Noto Sans CJK SC"/>
              </a:rPr>
              <a:t>近期安排：</a:t>
            </a:r>
            <a:r>
              <a:rPr sz="1150" b="0">
                <a:solidFill>
                  <a:srgbClr val="1A2332"/>
                </a:solidFill>
                <a:latin typeface="Noto Sans CJK SC"/>
                <a:ea typeface="Noto Sans CJK SC"/>
              </a:rPr>
              <a:t>10 月内 — 人车分流进场并完成花箱摆放、西区方案 100% 与考核版计划上线、完成景观设计定标；11 月 — B1 于 11 月 15 日开业、灯光导视定标、福万会员中心概念完成；持续推进 — 影院+屋顶花园与 HM&amp;COS 向总部汇报沟通、继续完善平面方案。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89320"/>
            <a:ext cx="1091153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50" b="0">
                <a:solidFill>
                  <a:srgbClr val="64748B"/>
                </a:solidFill>
                <a:latin typeface="Noto Sans CJK SC"/>
                <a:ea typeface="Noto Sans CJK SC"/>
              </a:rPr>
              <a:t>注：「景观提升」「幕墙焕新」为子项汇总项，不计入事项数量与各项汇总；室内灯光导视改造不计面积；综合类事项面积按主项归类、未拆分。金额为立项金额（不含税），无立项金额者未计入合计。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73952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福建地区公司在营经营性不动产资本化改造事项进展报告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0" y="6473952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900" b="0">
                <a:solidFill>
                  <a:srgbClr val="64748B"/>
                </a:solidFill>
                <a:latin typeface="Noto Sans CJK SC"/>
                <a:ea typeface="Noto Sans CJK SC"/>
              </a:rPr>
              <a:t>第 6 页 / 共 6 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